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6" r:id="rId2"/>
    <p:sldId id="291" r:id="rId3"/>
    <p:sldId id="290" r:id="rId4"/>
    <p:sldId id="287" r:id="rId5"/>
    <p:sldId id="285" r:id="rId6"/>
    <p:sldId id="294" r:id="rId7"/>
    <p:sldId id="295" r:id="rId8"/>
    <p:sldId id="283" r:id="rId9"/>
    <p:sldId id="276" r:id="rId10"/>
    <p:sldId id="298" r:id="rId11"/>
    <p:sldId id="293" r:id="rId12"/>
    <p:sldId id="28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ebo" panose="00000500000000000000" pitchFamily="2" charset="-79"/>
      <p:regular r:id="rId18"/>
      <p:bold r:id="rId19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964"/>
    <a:srgbClr val="4F5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C201F-C8D0-440B-9967-E987AAB8B158}" v="48" dt="2023-10-25T05:39:4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231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2BA6-FE67-D31B-75B8-323B09A5F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0650C-B66E-6767-E0BF-E76F0DD2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4678-015A-897A-6731-7FC18227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945C-DC94-798F-CE48-C5A20B87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47C1-70EF-53F4-F681-0CA4A57E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10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2231-37C0-5037-E40A-30F674DC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7BCC-B21A-3F2C-AFB3-601F6D71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BC48-8337-36B3-412A-3B05BCD89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3A078-27CB-8FCB-7BAB-9535B612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54FFF-F095-7CFF-A450-38DFDEA6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6251-30D6-1CA5-3E57-3FF2B753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09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F659-BCD9-020A-C126-2F3AE163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B3345-AC07-8EB2-1F14-5D0404080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59614-0E3B-C6EC-3BA9-6AC82E3D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194B6-3AC7-CB4D-6533-4B906F23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F3C2E-A6E0-7111-5351-F63A32E4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48311-7D59-562A-7DD1-3A2D5D66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90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4D7D-96FE-F0C4-6ECD-A3F1CE16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47B4D-C4D6-4433-B5C5-3EC72CA1A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3B7A-666A-F3BD-2419-475C0F39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57E7-37AD-2E35-C643-CD253F98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F275-ABAA-BE78-4A6A-1555FBB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27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D0085-0FE4-FF33-533F-EBE99091E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0C3ED-61AC-939C-ABDE-93F776DBE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0CD9-942C-ACF7-80EA-AE4C2F35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F3EB-1C2B-CC3E-505E-281F8A7D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D8ADA-367C-CEFE-4C6F-A76777B2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2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9D88-808B-813C-30B9-6F0CE9D1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6000">
                <a:solidFill>
                  <a:schemeClr val="tx2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26A3-575B-4823-2126-FE859BE6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A610-802B-7C60-1396-3F8997AE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83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9D88-808B-813C-30B9-6F0CE9D1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6000">
                <a:solidFill>
                  <a:schemeClr val="tx2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A610-802B-7C60-1396-3F8997AE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8193C1-A4DD-4A2C-FE11-0D7DF74CD5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1414041">
            <a:off x="8535988" y="2038349"/>
            <a:ext cx="2817812" cy="3313113"/>
          </a:xfrm>
        </p:spPr>
        <p:txBody>
          <a:bodyPr/>
          <a:lstStyle/>
          <a:p>
            <a:endParaRPr lang="he-IL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EA92985-33AF-1C6A-1497-7041A25393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64352">
            <a:off x="4970827" y="2038348"/>
            <a:ext cx="2817812" cy="3313113"/>
          </a:xfrm>
        </p:spPr>
        <p:txBody>
          <a:bodyPr/>
          <a:lstStyle/>
          <a:p>
            <a:endParaRPr lang="he-IL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306FCD2-EF2A-9A7A-3125-999B25402C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1287899">
            <a:off x="686138" y="2038348"/>
            <a:ext cx="3537340" cy="2248840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26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7A0FBB-788D-6692-3F84-9A28008121BB}"/>
              </a:ext>
            </a:extLst>
          </p:cNvPr>
          <p:cNvSpPr/>
          <p:nvPr userDrawn="1"/>
        </p:nvSpPr>
        <p:spPr>
          <a:xfrm>
            <a:off x="0" y="1829303"/>
            <a:ext cx="5029199" cy="3067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1C4BE-C9B9-F9BD-FEE3-B9A0EFFA924E}"/>
              </a:ext>
            </a:extLst>
          </p:cNvPr>
          <p:cNvSpPr/>
          <p:nvPr userDrawn="1"/>
        </p:nvSpPr>
        <p:spPr>
          <a:xfrm>
            <a:off x="6545654" y="1829303"/>
            <a:ext cx="5646345" cy="3067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pic>
        <p:nvPicPr>
          <p:cNvPr id="4" name="Picture 3" descr="Two hands with blue and white stripes&#10;&#10;Description automatically generated">
            <a:extLst>
              <a:ext uri="{FF2B5EF4-FFF2-40B4-BE49-F238E27FC236}">
                <a16:creationId xmlns:a16="http://schemas.microsoft.com/office/drawing/2014/main" id="{4CD20B7C-C17C-FF65-59F8-5AB0021DD52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31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D9D88-808B-813C-30B9-6F0CE9D1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6000">
                <a:solidFill>
                  <a:schemeClr val="tx2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A610-802B-7C60-1396-3F8997AE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0585-1251-D6B9-76E4-C847ECAD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AEBFA-E2AB-8756-15AC-E17233B7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5B188-E204-4EE6-7F95-C086D36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A7E9-32DE-2715-E0E3-DBD53536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62026-AF7A-5683-CDFC-1E8F526D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7AC3-D7B2-CEC9-0C57-DAD52985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1BFE-5623-F627-8DD6-F5C9B05C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E6DDF-BF92-B524-2710-2F972149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8FCE-3042-ADD6-ACA6-A5784CFE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5C83-D776-678F-70E0-AB39275B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D132F-47B6-F751-0236-E09026CE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62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8DA5-7C25-44E0-5FD3-798FBB90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5E377-481D-A3CF-6CDB-FA0CC8E8D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F4B59-0596-B2DE-089F-D6B46AF8E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3DDE2-B254-F009-E12D-878EE8AE1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5A586-E9FE-80A5-C0E0-095A93B37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035CD-C1EB-1254-5912-91E7759D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346B7-BCBA-844A-DF3B-48B73D08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09C7F-28E1-DF86-BEAC-13C6A1FD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5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89E5-8A3F-CAA3-5439-D087A022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C3861-9F1F-0316-EA92-7580EF09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80F16-2E29-B6A3-5590-07213774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CC8EE-97C5-AC52-4460-936DB08D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079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669E-9896-DD49-81E8-5A583A2E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C49B-E613-491C-9310-C12A6EA7A41B}" type="datetimeFigureOut">
              <a:rPr lang="he-IL" smtClean="0"/>
              <a:t>ט'/חשון/תשפ"ד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CC356-95F7-C3AE-0F61-FCF4984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09C00-54A5-EB93-D290-82AE7B80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8B2A-10C1-41D2-AD27-CF570A28B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1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554EF1-AD36-188F-1C28-C5E2807D159E}"/>
              </a:ext>
            </a:extLst>
          </p:cNvPr>
          <p:cNvSpPr/>
          <p:nvPr userDrawn="1"/>
        </p:nvSpPr>
        <p:spPr>
          <a:xfrm>
            <a:off x="0" y="6352143"/>
            <a:ext cx="12192000" cy="505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32038-1638-EABF-783E-70831714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B9969-9DFC-7EEF-7180-E6D999C3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2362-8E9D-6659-FF63-AEEE637DD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AEF19-797B-F6D1-5A74-7202E858C36D}"/>
              </a:ext>
            </a:extLst>
          </p:cNvPr>
          <p:cNvSpPr txBox="1"/>
          <p:nvPr userDrawn="1"/>
        </p:nvSpPr>
        <p:spPr>
          <a:xfrm>
            <a:off x="838200" y="6396565"/>
            <a:ext cx="7729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+mj-cs"/>
              </a:rPr>
              <a:t>חרבות ברזל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EBE06-D2BD-09A5-B467-7A8C3D2EDD93}"/>
              </a:ext>
            </a:extLst>
          </p:cNvPr>
          <p:cNvSpPr txBox="1"/>
          <p:nvPr userDrawn="1"/>
        </p:nvSpPr>
        <p:spPr>
          <a:xfrm>
            <a:off x="10319543" y="6263457"/>
            <a:ext cx="103425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chemeClr val="bg2"/>
                </a:solidFill>
                <a:cs typeface="+mj-cs"/>
              </a:rPr>
              <a:t>יחד ננצח.</a:t>
            </a:r>
          </a:p>
        </p:txBody>
      </p:sp>
    </p:spTree>
    <p:extLst>
      <p:ext uri="{BB962C8B-B14F-4D97-AF65-F5344CB8AC3E}">
        <p14:creationId xmlns:p14="http://schemas.microsoft.com/office/powerpoint/2010/main" val="292775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hands with blue and white stripes&#10;&#10;Description automatically generated">
            <a:extLst>
              <a:ext uri="{FF2B5EF4-FFF2-40B4-BE49-F238E27FC236}">
                <a16:creationId xmlns:a16="http://schemas.microsoft.com/office/drawing/2014/main" id="{5900DAAF-BA5E-4F0D-F76E-E553C3ACCC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834" y="-497940"/>
            <a:ext cx="1028318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65F2BC5-EF4A-38BC-694F-C4EFC89F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1618192"/>
            <a:ext cx="6468533" cy="3512608"/>
          </a:xfrm>
        </p:spPr>
        <p:txBody>
          <a:bodyPr>
            <a:normAutofit/>
          </a:bodyPr>
          <a:lstStyle/>
          <a:p>
            <a:r>
              <a:rPr lang="he-IL" sz="19900" dirty="0"/>
              <a:t>יחד ננצח.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50C258D-AC63-7FD5-AB72-F8E9DF57D025}"/>
              </a:ext>
            </a:extLst>
          </p:cNvPr>
          <p:cNvSpPr txBox="1">
            <a:spLocks/>
          </p:cNvSpPr>
          <p:nvPr/>
        </p:nvSpPr>
        <p:spPr>
          <a:xfrm>
            <a:off x="838200" y="4468019"/>
            <a:ext cx="10515600" cy="847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>
                <a:solidFill>
                  <a:schemeClr val="bg2"/>
                </a:solidFill>
              </a:rPr>
              <a:t>עדכונים חרבות ברזל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C768C-F3C2-7279-23FC-C8B4607D260F}"/>
              </a:ext>
            </a:extLst>
          </p:cNvPr>
          <p:cNvSpPr txBox="1"/>
          <p:nvPr/>
        </p:nvSpPr>
        <p:spPr>
          <a:xfrm>
            <a:off x="10199651" y="1433526"/>
            <a:ext cx="1233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לוגו החברה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FD0C7-2CCD-C3B3-886A-E38D1CB43767}"/>
              </a:ext>
            </a:extLst>
          </p:cNvPr>
          <p:cNvSpPr txBox="1"/>
          <p:nvPr/>
        </p:nvSpPr>
        <p:spPr>
          <a:xfrm>
            <a:off x="9761945" y="5239808"/>
            <a:ext cx="1566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/>
              <a:t>אוקטובר 2023</a:t>
            </a:r>
          </a:p>
        </p:txBody>
      </p:sp>
    </p:spTree>
    <p:extLst>
      <p:ext uri="{BB962C8B-B14F-4D97-AF65-F5344CB8AC3E}">
        <p14:creationId xmlns:p14="http://schemas.microsoft.com/office/powerpoint/2010/main" val="64145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7" descr="A flag with a star on it&#10;&#10;Description automatically generated">
            <a:extLst>
              <a:ext uri="{FF2B5EF4-FFF2-40B4-BE49-F238E27FC236}">
                <a16:creationId xmlns:a16="http://schemas.microsoft.com/office/drawing/2014/main" id="{4F5A5B31-BEEF-A929-76AA-FF20D375C2CF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5" name="Picture Placeholder 7" descr="A drawing of a cat unicorn&#10;&#10;Description automatically generated">
            <a:extLst>
              <a:ext uri="{FF2B5EF4-FFF2-40B4-BE49-F238E27FC236}">
                <a16:creationId xmlns:a16="http://schemas.microsoft.com/office/drawing/2014/main" id="{C8DF0FC0-895F-CF71-B3C2-76D6EE63B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6" b="26046"/>
          <a:stretch>
            <a:fillRect/>
          </a:stretch>
        </p:blipFill>
        <p:spPr>
          <a:xfrm rot="820296">
            <a:off x="1470155" y="2367894"/>
            <a:ext cx="3694149" cy="2348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9B64E-0DDE-7125-4509-05ECE05B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תמונות מהעורף</a:t>
            </a:r>
          </a:p>
        </p:txBody>
      </p:sp>
      <p:pic>
        <p:nvPicPr>
          <p:cNvPr id="12" name="Picture Placeholder 11" descr="A drawing of a cat unicorn&#10;&#10;Description automatically generated">
            <a:extLst>
              <a:ext uri="{FF2B5EF4-FFF2-40B4-BE49-F238E27FC236}">
                <a16:creationId xmlns:a16="http://schemas.microsoft.com/office/drawing/2014/main" id="{D2D00C76-51F1-BC68-CD32-F15C4A4DD9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5717"/>
          <a:stretch>
            <a:fillRect/>
          </a:stretch>
        </p:blipFill>
        <p:spPr>
          <a:xfrm rot="21414041">
            <a:off x="8535988" y="2398860"/>
            <a:ext cx="2817812" cy="33131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9" descr="A drawing of a cat unicorn&#10;&#10;Description automatically generated">
            <a:extLst>
              <a:ext uri="{FF2B5EF4-FFF2-40B4-BE49-F238E27FC236}">
                <a16:creationId xmlns:a16="http://schemas.microsoft.com/office/drawing/2014/main" id="{7117EB0F-108C-F61D-9287-4147A21A9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5717"/>
          <a:stretch>
            <a:fillRect/>
          </a:stretch>
        </p:blipFill>
        <p:spPr>
          <a:xfrm rot="264352">
            <a:off x="5291044" y="468464"/>
            <a:ext cx="2817812" cy="33131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96785-6215-53BB-89E4-1573E09D5F64}"/>
              </a:ext>
            </a:extLst>
          </p:cNvPr>
          <p:cNvGrpSpPr/>
          <p:nvPr/>
        </p:nvGrpSpPr>
        <p:grpSpPr>
          <a:xfrm rot="307665">
            <a:off x="5813258" y="350846"/>
            <a:ext cx="2514588" cy="654625"/>
            <a:chOff x="5693139" y="1740052"/>
            <a:chExt cx="2514588" cy="6546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11B6D0-64ED-E401-75F9-0EF1BFD3C19E}"/>
                </a:ext>
              </a:extLst>
            </p:cNvPr>
            <p:cNvSpPr/>
            <p:nvPr/>
          </p:nvSpPr>
          <p:spPr>
            <a:xfrm>
              <a:off x="5693139" y="1740052"/>
              <a:ext cx="2514588" cy="6546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200"/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B83D5C26-3F0E-F032-7C40-2DDD6C170E1B}"/>
                </a:ext>
              </a:extLst>
            </p:cNvPr>
            <p:cNvSpPr txBox="1">
              <a:spLocks/>
            </p:cNvSpPr>
            <p:nvPr/>
          </p:nvSpPr>
          <p:spPr>
            <a:xfrm>
              <a:off x="5731238" y="1795803"/>
              <a:ext cx="2021787" cy="529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he-IL" sz="2000" dirty="0">
                  <a:solidFill>
                    <a:schemeClr val="bg1"/>
                  </a:solidFill>
                  <a:cs typeface="+mn-cs"/>
                </a:rPr>
                <a:t>דניאל לוי</a:t>
              </a:r>
              <a:br>
                <a:rPr lang="en-US" sz="2000" dirty="0">
                  <a:solidFill>
                    <a:schemeClr val="bg1"/>
                  </a:solidFill>
                  <a:cs typeface="+mn-cs"/>
                </a:rPr>
              </a:br>
              <a:r>
                <a:rPr lang="he-IL" sz="1600" dirty="0">
                  <a:solidFill>
                    <a:schemeClr val="bg1"/>
                  </a:solidFill>
                  <a:cs typeface="+mn-cs"/>
                </a:rPr>
                <a:t>בת 6, באר שבע</a:t>
              </a:r>
              <a:endParaRPr lang="he-IL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F9708-A821-7862-70B8-D16ED49D2C21}"/>
              </a:ext>
            </a:extLst>
          </p:cNvPr>
          <p:cNvGrpSpPr/>
          <p:nvPr/>
        </p:nvGrpSpPr>
        <p:grpSpPr>
          <a:xfrm rot="21225616">
            <a:off x="8329740" y="5285040"/>
            <a:ext cx="2514588" cy="654625"/>
            <a:chOff x="5693139" y="1740052"/>
            <a:chExt cx="2514588" cy="6546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3C2E1B-618B-7BB7-72E6-7F4005D91B92}"/>
                </a:ext>
              </a:extLst>
            </p:cNvPr>
            <p:cNvSpPr/>
            <p:nvPr/>
          </p:nvSpPr>
          <p:spPr>
            <a:xfrm>
              <a:off x="5693139" y="1740052"/>
              <a:ext cx="2514588" cy="6546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200"/>
            </a:p>
          </p:txBody>
        </p:sp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FA31676C-5956-7B4E-2E1E-C4B2BB380CCF}"/>
                </a:ext>
              </a:extLst>
            </p:cNvPr>
            <p:cNvSpPr txBox="1">
              <a:spLocks/>
            </p:cNvSpPr>
            <p:nvPr/>
          </p:nvSpPr>
          <p:spPr>
            <a:xfrm>
              <a:off x="5731238" y="1795803"/>
              <a:ext cx="2021787" cy="529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he-IL" sz="2000" dirty="0">
                  <a:solidFill>
                    <a:schemeClr val="bg1"/>
                  </a:solidFill>
                  <a:cs typeface="+mn-cs"/>
                </a:rPr>
                <a:t>דניאל לוי</a:t>
              </a:r>
              <a:br>
                <a:rPr lang="en-US" sz="2000" dirty="0">
                  <a:solidFill>
                    <a:schemeClr val="bg1"/>
                  </a:solidFill>
                  <a:cs typeface="+mn-cs"/>
                </a:rPr>
              </a:br>
              <a:r>
                <a:rPr lang="he-IL" sz="1600" dirty="0">
                  <a:solidFill>
                    <a:schemeClr val="bg1"/>
                  </a:solidFill>
                  <a:cs typeface="+mn-cs"/>
                </a:rPr>
                <a:t>בת 6, באר שבע</a:t>
              </a:r>
              <a:endParaRPr lang="he-IL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4F854-C79D-3F1D-1AD1-9F6626A9C122}"/>
              </a:ext>
            </a:extLst>
          </p:cNvPr>
          <p:cNvGrpSpPr/>
          <p:nvPr/>
        </p:nvGrpSpPr>
        <p:grpSpPr>
          <a:xfrm rot="21441406">
            <a:off x="1929509" y="4681371"/>
            <a:ext cx="2514588" cy="654625"/>
            <a:chOff x="5693139" y="1740052"/>
            <a:chExt cx="2514588" cy="65462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F9659A-B973-47B4-1D50-DC79E8BAA779}"/>
                </a:ext>
              </a:extLst>
            </p:cNvPr>
            <p:cNvSpPr/>
            <p:nvPr/>
          </p:nvSpPr>
          <p:spPr>
            <a:xfrm>
              <a:off x="5693139" y="1740052"/>
              <a:ext cx="2514588" cy="6546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200"/>
            </a:p>
          </p:txBody>
        </p:sp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E6C73B9B-0520-C2AC-0279-BBDAE098AFE0}"/>
                </a:ext>
              </a:extLst>
            </p:cNvPr>
            <p:cNvSpPr txBox="1">
              <a:spLocks/>
            </p:cNvSpPr>
            <p:nvPr/>
          </p:nvSpPr>
          <p:spPr>
            <a:xfrm>
              <a:off x="5731238" y="1795803"/>
              <a:ext cx="2021787" cy="529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he-IL" sz="2000" dirty="0">
                  <a:solidFill>
                    <a:schemeClr val="bg1"/>
                  </a:solidFill>
                  <a:cs typeface="+mn-cs"/>
                </a:rPr>
                <a:t>דניאל לוי</a:t>
              </a:r>
              <a:br>
                <a:rPr lang="en-US" sz="2000" dirty="0">
                  <a:solidFill>
                    <a:schemeClr val="bg1"/>
                  </a:solidFill>
                  <a:cs typeface="+mn-cs"/>
                </a:rPr>
              </a:br>
              <a:r>
                <a:rPr lang="he-IL" sz="1600" dirty="0">
                  <a:solidFill>
                    <a:schemeClr val="bg1"/>
                  </a:solidFill>
                  <a:cs typeface="+mn-cs"/>
                </a:rPr>
                <a:t>בת 6, באר שבע</a:t>
              </a:r>
              <a:endParaRPr lang="he-IL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31" name="Title 3">
            <a:extLst>
              <a:ext uri="{FF2B5EF4-FFF2-40B4-BE49-F238E27FC236}">
                <a16:creationId xmlns:a16="http://schemas.microsoft.com/office/drawing/2014/main" id="{2745A900-ADE4-B054-C16C-8A764D289425}"/>
              </a:ext>
            </a:extLst>
          </p:cNvPr>
          <p:cNvSpPr txBox="1">
            <a:spLocks/>
          </p:cNvSpPr>
          <p:nvPr/>
        </p:nvSpPr>
        <p:spPr>
          <a:xfrm>
            <a:off x="9144000" y="1387021"/>
            <a:ext cx="2209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ילדי המשפחות מציירים</a:t>
            </a:r>
          </a:p>
        </p:txBody>
      </p:sp>
    </p:spTree>
    <p:extLst>
      <p:ext uri="{BB962C8B-B14F-4D97-AF65-F5344CB8AC3E}">
        <p14:creationId xmlns:p14="http://schemas.microsoft.com/office/powerpoint/2010/main" val="9578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סיוע לעובדים בזמן חירום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DE4D91-B3A1-03F9-FDD0-DC840A7F2231}"/>
              </a:ext>
            </a:extLst>
          </p:cNvPr>
          <p:cNvSpPr/>
          <p:nvPr/>
        </p:nvSpPr>
        <p:spPr>
          <a:xfrm>
            <a:off x="0" y="-2726267"/>
            <a:ext cx="1320800" cy="888488"/>
          </a:xfrm>
          <a:prstGeom prst="rect">
            <a:avLst/>
          </a:prstGeom>
          <a:solidFill>
            <a:srgbClr val="4F5D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138DB-1F7C-E2A9-BE9E-3A290FB0B3D4}"/>
              </a:ext>
            </a:extLst>
          </p:cNvPr>
          <p:cNvSpPr/>
          <p:nvPr/>
        </p:nvSpPr>
        <p:spPr>
          <a:xfrm>
            <a:off x="2133600" y="-2438201"/>
            <a:ext cx="1320800" cy="888488"/>
          </a:xfrm>
          <a:prstGeom prst="rect">
            <a:avLst/>
          </a:prstGeom>
          <a:solidFill>
            <a:srgbClr val="1019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8B65C60-33A5-B233-41A7-9CD4418B9AC9}"/>
              </a:ext>
            </a:extLst>
          </p:cNvPr>
          <p:cNvSpPr txBox="1">
            <a:spLocks/>
          </p:cNvSpPr>
          <p:nvPr/>
        </p:nvSpPr>
        <p:spPr>
          <a:xfrm>
            <a:off x="6774067" y="2165439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סיוע נפשי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13864-C93D-1723-3658-2896C73A7CE8}"/>
              </a:ext>
            </a:extLst>
          </p:cNvPr>
          <p:cNvSpPr txBox="1"/>
          <p:nvPr/>
        </p:nvSpPr>
        <p:spPr>
          <a:xfrm>
            <a:off x="7713551" y="3155370"/>
            <a:ext cx="3302315" cy="78557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sz="1600" dirty="0"/>
              <a:t>טקסט תיאור טקסט תיאור טקסט תיאור טקסט תיאור טקסט תיאור טקסט תיאור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0887915-9BF5-C757-19E3-16D8047A84A3}"/>
              </a:ext>
            </a:extLst>
          </p:cNvPr>
          <p:cNvSpPr txBox="1">
            <a:spLocks/>
          </p:cNvSpPr>
          <p:nvPr/>
        </p:nvSpPr>
        <p:spPr>
          <a:xfrm>
            <a:off x="6774067" y="4041852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052-1111222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892301-B691-0FB7-A835-7D886DEA06DD}"/>
              </a:ext>
            </a:extLst>
          </p:cNvPr>
          <p:cNvSpPr txBox="1">
            <a:spLocks/>
          </p:cNvSpPr>
          <p:nvPr/>
        </p:nvSpPr>
        <p:spPr>
          <a:xfrm>
            <a:off x="-388733" y="4041852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052-1111222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6598E4-8132-B6F3-EA1E-FE24ADFF5050}"/>
              </a:ext>
            </a:extLst>
          </p:cNvPr>
          <p:cNvSpPr txBox="1">
            <a:spLocks/>
          </p:cNvSpPr>
          <p:nvPr/>
        </p:nvSpPr>
        <p:spPr>
          <a:xfrm>
            <a:off x="8806066" y="2732036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שם מלא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A0910D1-2287-87F3-C711-2BF8BF46850E}"/>
              </a:ext>
            </a:extLst>
          </p:cNvPr>
          <p:cNvSpPr txBox="1">
            <a:spLocks/>
          </p:cNvSpPr>
          <p:nvPr/>
        </p:nvSpPr>
        <p:spPr>
          <a:xfrm>
            <a:off x="-345667" y="2266345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סיוע נפשי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C977B-F5AE-A854-01E5-EAF09709E8B3}"/>
              </a:ext>
            </a:extLst>
          </p:cNvPr>
          <p:cNvSpPr txBox="1"/>
          <p:nvPr/>
        </p:nvSpPr>
        <p:spPr>
          <a:xfrm>
            <a:off x="593817" y="3256276"/>
            <a:ext cx="3302315" cy="78557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sz="1600" dirty="0"/>
              <a:t>טקסט תיאור טקסט תיאור טקסט תיאור טקסט תיאור טקסט תיאור טקסט תיאור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4032D55-584B-511B-CE1D-FF45A8414AF4}"/>
              </a:ext>
            </a:extLst>
          </p:cNvPr>
          <p:cNvSpPr txBox="1">
            <a:spLocks/>
          </p:cNvSpPr>
          <p:nvPr/>
        </p:nvSpPr>
        <p:spPr>
          <a:xfrm>
            <a:off x="1686332" y="2832942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שם מלא</a:t>
            </a:r>
          </a:p>
        </p:txBody>
      </p:sp>
    </p:spTree>
    <p:extLst>
      <p:ext uri="{BB962C8B-B14F-4D97-AF65-F5344CB8AC3E}">
        <p14:creationId xmlns:p14="http://schemas.microsoft.com/office/powerpoint/2010/main" val="95917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lag with a star on it&#10;&#10;Description automatically generated">
            <a:extLst>
              <a:ext uri="{FF2B5EF4-FFF2-40B4-BE49-F238E27FC236}">
                <a16:creationId xmlns:a16="http://schemas.microsoft.com/office/drawing/2014/main" id="{51C28F75-0DCB-EF44-47FD-265369E7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9512300" cy="63415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65F2BC5-EF4A-38BC-694F-C4EFC89F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1618192"/>
            <a:ext cx="6468533" cy="3512608"/>
          </a:xfrm>
        </p:spPr>
        <p:txBody>
          <a:bodyPr>
            <a:normAutofit/>
          </a:bodyPr>
          <a:lstStyle/>
          <a:p>
            <a:r>
              <a:rPr lang="he-IL" sz="19900" dirty="0"/>
              <a:t>יחד ננצח.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C768C-F3C2-7279-23FC-C8B4607D260F}"/>
              </a:ext>
            </a:extLst>
          </p:cNvPr>
          <p:cNvSpPr txBox="1"/>
          <p:nvPr/>
        </p:nvSpPr>
        <p:spPr>
          <a:xfrm>
            <a:off x="10112302" y="1433526"/>
            <a:ext cx="1233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לוגו החברה</a:t>
            </a:r>
          </a:p>
        </p:txBody>
      </p:sp>
    </p:spTree>
    <p:extLst>
      <p:ext uri="{BB962C8B-B14F-4D97-AF65-F5344CB8AC3E}">
        <p14:creationId xmlns:p14="http://schemas.microsoft.com/office/powerpoint/2010/main" val="307095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ריכוז עדכונים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E6AFBFF-3F24-6EFC-70CA-9C91533D9936}"/>
              </a:ext>
            </a:extLst>
          </p:cNvPr>
          <p:cNvSpPr txBox="1">
            <a:spLocks/>
          </p:cNvSpPr>
          <p:nvPr/>
        </p:nvSpPr>
        <p:spPr>
          <a:xfrm>
            <a:off x="6392434" y="1020369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ליום ה- 24/10/23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94ED5B-B38F-4B09-1C27-84080F4B236D}"/>
              </a:ext>
            </a:extLst>
          </p:cNvPr>
          <p:cNvGrpSpPr/>
          <p:nvPr/>
        </p:nvGrpSpPr>
        <p:grpSpPr>
          <a:xfrm>
            <a:off x="838200" y="1713120"/>
            <a:ext cx="10388601" cy="1325563"/>
            <a:chOff x="838200" y="1930400"/>
            <a:chExt cx="10388601" cy="13255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0FB20-F1E1-77A8-EE9A-061390EB0434}"/>
                </a:ext>
              </a:extLst>
            </p:cNvPr>
            <p:cNvSpPr/>
            <p:nvPr/>
          </p:nvSpPr>
          <p:spPr>
            <a:xfrm>
              <a:off x="838200" y="1930400"/>
              <a:ext cx="10388601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E6C115-5F60-A83A-F223-8CEDC1E5F4A1}"/>
                </a:ext>
              </a:extLst>
            </p:cNvPr>
            <p:cNvGrpSpPr/>
            <p:nvPr/>
          </p:nvGrpSpPr>
          <p:grpSpPr>
            <a:xfrm>
              <a:off x="1280581" y="2121881"/>
              <a:ext cx="7838018" cy="1010618"/>
              <a:chOff x="247648" y="2085553"/>
              <a:chExt cx="7838018" cy="1010618"/>
            </a:xfrm>
          </p:grpSpPr>
          <p:sp>
            <p:nvSpPr>
              <p:cNvPr id="12" name="Title 3">
                <a:extLst>
                  <a:ext uri="{FF2B5EF4-FFF2-40B4-BE49-F238E27FC236}">
                    <a16:creationId xmlns:a16="http://schemas.microsoft.com/office/drawing/2014/main" id="{B51E2825-2884-9A28-CE54-B1EE4A966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067" y="2085553"/>
                <a:ext cx="2209800" cy="4233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dirty="0"/>
                  <a:t>כותרת העדכון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CDF40E-AF9F-780C-99FA-7264BBEBDF6A}"/>
                  </a:ext>
                </a:extLst>
              </p:cNvPr>
              <p:cNvSpPr txBox="1"/>
              <p:nvPr/>
            </p:nvSpPr>
            <p:spPr>
              <a:xfrm>
                <a:off x="247648" y="2476777"/>
                <a:ext cx="7838018" cy="619394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/>
              <a:p>
                <a:pPr algn="r" rtl="1"/>
                <a:r>
                  <a:rPr lang="he-IL" dirty="0"/>
                  <a:t>תיאור לרשום כאן תיאור לרשום כאן תיאור לרשום כאן תיאור לרשום כאן תיאור לרשום כאן תיאור לרשום כאן תיאור לרשום כאן תיאור לרשום כאן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EC8175-A5DC-80F8-8796-2852026BF22D}"/>
                </a:ext>
              </a:extLst>
            </p:cNvPr>
            <p:cNvSpPr/>
            <p:nvPr/>
          </p:nvSpPr>
          <p:spPr>
            <a:xfrm>
              <a:off x="9575243" y="2037030"/>
              <a:ext cx="1095469" cy="1095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id="{7C18C363-4B1F-3845-D733-281667CAED3E}"/>
                </a:ext>
              </a:extLst>
            </p:cNvPr>
            <p:cNvSpPr txBox="1">
              <a:spLocks/>
            </p:cNvSpPr>
            <p:nvPr/>
          </p:nvSpPr>
          <p:spPr>
            <a:xfrm>
              <a:off x="9430487" y="2115584"/>
              <a:ext cx="1434860" cy="1016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7200" dirty="0"/>
                <a:t>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50FB3-1F6D-4E6E-4654-E90C9344B403}"/>
              </a:ext>
            </a:extLst>
          </p:cNvPr>
          <p:cNvGrpSpPr/>
          <p:nvPr/>
        </p:nvGrpSpPr>
        <p:grpSpPr>
          <a:xfrm>
            <a:off x="838200" y="3252065"/>
            <a:ext cx="9193542" cy="1325563"/>
            <a:chOff x="2033259" y="1930400"/>
            <a:chExt cx="9193542" cy="13255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6D2D63-90F9-459E-6CCC-DC24C6A8A2B2}"/>
                </a:ext>
              </a:extLst>
            </p:cNvPr>
            <p:cNvSpPr/>
            <p:nvPr/>
          </p:nvSpPr>
          <p:spPr>
            <a:xfrm>
              <a:off x="2033259" y="1930400"/>
              <a:ext cx="9193542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EAB78DA-AB8C-B940-42A6-80252B4CD3B9}"/>
                </a:ext>
              </a:extLst>
            </p:cNvPr>
            <p:cNvGrpSpPr/>
            <p:nvPr/>
          </p:nvGrpSpPr>
          <p:grpSpPr>
            <a:xfrm>
              <a:off x="2475639" y="2121881"/>
              <a:ext cx="6642959" cy="1010618"/>
              <a:chOff x="1442706" y="2085553"/>
              <a:chExt cx="6642959" cy="1010618"/>
            </a:xfrm>
          </p:grpSpPr>
          <p:sp>
            <p:nvSpPr>
              <p:cNvPr id="37" name="Title 3">
                <a:extLst>
                  <a:ext uri="{FF2B5EF4-FFF2-40B4-BE49-F238E27FC236}">
                    <a16:creationId xmlns:a16="http://schemas.microsoft.com/office/drawing/2014/main" id="{8284F464-B683-7B27-1D19-484287623E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067" y="2085553"/>
                <a:ext cx="2209800" cy="4233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dirty="0"/>
                  <a:t>כותרת העדכון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7589A6-53A4-BB92-B457-EFEEF35777D1}"/>
                  </a:ext>
                </a:extLst>
              </p:cNvPr>
              <p:cNvSpPr txBox="1"/>
              <p:nvPr/>
            </p:nvSpPr>
            <p:spPr>
              <a:xfrm>
                <a:off x="1442706" y="2476777"/>
                <a:ext cx="6642959" cy="619394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/>
              <a:p>
                <a:pPr algn="r" rtl="1"/>
                <a:r>
                  <a:rPr lang="he-IL" dirty="0"/>
                  <a:t>תיאור לרשום כאן תיאור לרשום כאן תיאור לרשום כאן תיאור לרשום כאן תיאור לרשום כאן תיאור לרשום כאן תיאור לרשום כאן תיאור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978F45-D1E2-C796-B755-43D8CCED7B07}"/>
                </a:ext>
              </a:extLst>
            </p:cNvPr>
            <p:cNvSpPr/>
            <p:nvPr/>
          </p:nvSpPr>
          <p:spPr>
            <a:xfrm>
              <a:off x="9575243" y="2037030"/>
              <a:ext cx="1095469" cy="1095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itle 3">
              <a:extLst>
                <a:ext uri="{FF2B5EF4-FFF2-40B4-BE49-F238E27FC236}">
                  <a16:creationId xmlns:a16="http://schemas.microsoft.com/office/drawing/2014/main" id="{D0347B21-BDF3-1DCB-75F0-BA985836DE24}"/>
                </a:ext>
              </a:extLst>
            </p:cNvPr>
            <p:cNvSpPr txBox="1">
              <a:spLocks/>
            </p:cNvSpPr>
            <p:nvPr/>
          </p:nvSpPr>
          <p:spPr>
            <a:xfrm>
              <a:off x="9430487" y="2115584"/>
              <a:ext cx="1434860" cy="1016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7200" dirty="0"/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D4C51A-C3F2-0EFB-1E3D-C25A4E6EE7FF}"/>
              </a:ext>
            </a:extLst>
          </p:cNvPr>
          <p:cNvGrpSpPr/>
          <p:nvPr/>
        </p:nvGrpSpPr>
        <p:grpSpPr>
          <a:xfrm>
            <a:off x="838200" y="4693876"/>
            <a:ext cx="7797024" cy="1325563"/>
            <a:chOff x="3429777" y="1930400"/>
            <a:chExt cx="7797024" cy="132556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D66B00-BC75-370F-60CE-D0F0EEDB62D2}"/>
                </a:ext>
              </a:extLst>
            </p:cNvPr>
            <p:cNvSpPr/>
            <p:nvPr/>
          </p:nvSpPr>
          <p:spPr>
            <a:xfrm>
              <a:off x="3429777" y="1930400"/>
              <a:ext cx="7797024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88D3F36-FE77-7BA6-86B3-946B4B444578}"/>
                </a:ext>
              </a:extLst>
            </p:cNvPr>
            <p:cNvGrpSpPr/>
            <p:nvPr/>
          </p:nvGrpSpPr>
          <p:grpSpPr>
            <a:xfrm>
              <a:off x="3429777" y="2121881"/>
              <a:ext cx="5688822" cy="1010618"/>
              <a:chOff x="2396844" y="2085553"/>
              <a:chExt cx="5688822" cy="1010618"/>
            </a:xfrm>
          </p:grpSpPr>
          <p:sp>
            <p:nvSpPr>
              <p:cNvPr id="44" name="Title 3">
                <a:extLst>
                  <a:ext uri="{FF2B5EF4-FFF2-40B4-BE49-F238E27FC236}">
                    <a16:creationId xmlns:a16="http://schemas.microsoft.com/office/drawing/2014/main" id="{71728F34-3703-C5D8-5746-066C960D5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067" y="2085553"/>
                <a:ext cx="2209800" cy="4233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dirty="0"/>
                  <a:t>כותרת העדכון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385457-970A-01EC-0ACE-9149F249E14C}"/>
                  </a:ext>
                </a:extLst>
              </p:cNvPr>
              <p:cNvSpPr txBox="1"/>
              <p:nvPr/>
            </p:nvSpPr>
            <p:spPr>
              <a:xfrm>
                <a:off x="2396844" y="2476777"/>
                <a:ext cx="5688822" cy="619394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/>
              <a:p>
                <a:pPr algn="r" rtl="1"/>
                <a:r>
                  <a:rPr lang="he-IL" dirty="0"/>
                  <a:t>תיאור לרשום כאן תיאור לרשום כאן תיאור לרשום כאן תיאור לרשום כאן תיאור לרשום כאן תיאור לרשום כאן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648E9A7-D42A-2A60-275E-CF5E259EB96F}"/>
                </a:ext>
              </a:extLst>
            </p:cNvPr>
            <p:cNvSpPr/>
            <p:nvPr/>
          </p:nvSpPr>
          <p:spPr>
            <a:xfrm>
              <a:off x="9575243" y="2037030"/>
              <a:ext cx="1095469" cy="1095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Title 3">
              <a:extLst>
                <a:ext uri="{FF2B5EF4-FFF2-40B4-BE49-F238E27FC236}">
                  <a16:creationId xmlns:a16="http://schemas.microsoft.com/office/drawing/2014/main" id="{36034B94-53CD-9A15-1DDB-7CB973BCD135}"/>
                </a:ext>
              </a:extLst>
            </p:cNvPr>
            <p:cNvSpPr txBox="1">
              <a:spLocks/>
            </p:cNvSpPr>
            <p:nvPr/>
          </p:nvSpPr>
          <p:spPr>
            <a:xfrm>
              <a:off x="9430487" y="2115584"/>
              <a:ext cx="1434860" cy="1016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7200" dirty="0"/>
                <a:t>3</a:t>
              </a:r>
            </a:p>
          </p:txBody>
        </p:sp>
      </p:grpSp>
      <p:pic>
        <p:nvPicPr>
          <p:cNvPr id="16" name="Picture 15" descr="A hand holding a flag&#10;&#10;Description automatically generated">
            <a:extLst>
              <a:ext uri="{FF2B5EF4-FFF2-40B4-BE49-F238E27FC236}">
                <a16:creationId xmlns:a16="http://schemas.microsoft.com/office/drawing/2014/main" id="{50EB7673-EAE5-71CE-0892-18474159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47" y="3214814"/>
            <a:ext cx="2243633" cy="31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DB8FCE9-D29F-F2F9-488D-2BA8524A78BF}"/>
              </a:ext>
            </a:extLst>
          </p:cNvPr>
          <p:cNvSpPr/>
          <p:nvPr/>
        </p:nvSpPr>
        <p:spPr>
          <a:xfrm>
            <a:off x="890509" y="2144163"/>
            <a:ext cx="3250194" cy="32501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5FB8CF-EF2F-C93D-A080-02F3CDE4B1E5}"/>
              </a:ext>
            </a:extLst>
          </p:cNvPr>
          <p:cNvSpPr/>
          <p:nvPr/>
        </p:nvSpPr>
        <p:spPr>
          <a:xfrm>
            <a:off x="4522810" y="2254313"/>
            <a:ext cx="3250194" cy="32501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691863-8A23-0D01-7FB8-F2E01C41C36C}"/>
              </a:ext>
            </a:extLst>
          </p:cNvPr>
          <p:cNvSpPr/>
          <p:nvPr/>
        </p:nvSpPr>
        <p:spPr>
          <a:xfrm>
            <a:off x="8275328" y="2236206"/>
            <a:ext cx="3250194" cy="32501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כוח אדם בחברה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144382-F274-F403-A858-B52CB4151AFD}"/>
              </a:ext>
            </a:extLst>
          </p:cNvPr>
          <p:cNvSpPr txBox="1">
            <a:spLocks/>
          </p:cNvSpPr>
          <p:nvPr/>
        </p:nvSpPr>
        <p:spPr>
          <a:xfrm>
            <a:off x="8283291" y="2314760"/>
            <a:ext cx="3234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600" dirty="0"/>
              <a:t>100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D773BE3-C8BA-B2FF-B78C-5721889C1EA9}"/>
              </a:ext>
            </a:extLst>
          </p:cNvPr>
          <p:cNvSpPr txBox="1">
            <a:spLocks/>
          </p:cNvSpPr>
          <p:nvPr/>
        </p:nvSpPr>
        <p:spPr>
          <a:xfrm>
            <a:off x="8795524" y="3445590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>
                <a:solidFill>
                  <a:schemeClr val="tx1"/>
                </a:solidFill>
              </a:rPr>
              <a:t>עובדים סה"כ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46F87-C535-276B-917F-DE3D6BFE4D72}"/>
              </a:ext>
            </a:extLst>
          </p:cNvPr>
          <p:cNvSpPr txBox="1"/>
          <p:nvPr/>
        </p:nvSpPr>
        <p:spPr>
          <a:xfrm>
            <a:off x="8566924" y="4079366"/>
            <a:ext cx="26670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תיאור לרשום כאן תיאור לרשום כאן תיאור לרשום כאן תיאור לרשום כאן </a:t>
            </a:r>
          </a:p>
          <a:p>
            <a:pPr algn="ctr" rtl="1"/>
            <a:endParaRPr lang="he-IL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2BE1E63-13DB-ABC3-BD8A-642B5921A4F9}"/>
              </a:ext>
            </a:extLst>
          </p:cNvPr>
          <p:cNvSpPr txBox="1">
            <a:spLocks/>
          </p:cNvSpPr>
          <p:nvPr/>
        </p:nvSpPr>
        <p:spPr>
          <a:xfrm>
            <a:off x="4546700" y="2314760"/>
            <a:ext cx="3234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600" dirty="0"/>
              <a:t>10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89815F0-5D7F-58B4-2A67-CDA08906DE45}"/>
              </a:ext>
            </a:extLst>
          </p:cNvPr>
          <p:cNvSpPr txBox="1">
            <a:spLocks/>
          </p:cNvSpPr>
          <p:nvPr/>
        </p:nvSpPr>
        <p:spPr>
          <a:xfrm>
            <a:off x="5058933" y="3445590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>
                <a:solidFill>
                  <a:schemeClr val="tx1"/>
                </a:solidFill>
              </a:rPr>
              <a:t>במילואים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B7962-939D-5539-2E27-FE5E97017432}"/>
              </a:ext>
            </a:extLst>
          </p:cNvPr>
          <p:cNvSpPr txBox="1"/>
          <p:nvPr/>
        </p:nvSpPr>
        <p:spPr>
          <a:xfrm>
            <a:off x="4830333" y="4079366"/>
            <a:ext cx="26670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תיאור לרשום כאן תיאור לרשום כאן תיאור לרשום כאן תיאור לרשום כאן </a:t>
            </a:r>
          </a:p>
          <a:p>
            <a:pPr algn="ctr" rtl="1"/>
            <a:endParaRPr lang="he-IL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39877A5-AC6F-BF14-C404-18E5DE6104D7}"/>
              </a:ext>
            </a:extLst>
          </p:cNvPr>
          <p:cNvSpPr txBox="1">
            <a:spLocks/>
          </p:cNvSpPr>
          <p:nvPr/>
        </p:nvSpPr>
        <p:spPr>
          <a:xfrm>
            <a:off x="886836" y="2314760"/>
            <a:ext cx="3234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600" dirty="0"/>
              <a:t>90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4806D64-BB9B-BFC9-D15F-9169FAE4C114}"/>
              </a:ext>
            </a:extLst>
          </p:cNvPr>
          <p:cNvSpPr txBox="1">
            <a:spLocks/>
          </p:cNvSpPr>
          <p:nvPr/>
        </p:nvSpPr>
        <p:spPr>
          <a:xfrm>
            <a:off x="1399069" y="3445590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>
                <a:solidFill>
                  <a:schemeClr val="tx1"/>
                </a:solidFill>
              </a:rPr>
              <a:t>עובדים מהבית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10B49-3E2A-BA82-45E9-1C8D01E0221F}"/>
              </a:ext>
            </a:extLst>
          </p:cNvPr>
          <p:cNvSpPr txBox="1"/>
          <p:nvPr/>
        </p:nvSpPr>
        <p:spPr>
          <a:xfrm>
            <a:off x="1170469" y="4079366"/>
            <a:ext cx="26670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תיאור לרשום כאן תיאור לרשום כאן תיאור לרשום כאן תיאור לרשום כאן </a:t>
            </a:r>
          </a:p>
          <a:p>
            <a:pPr algn="ct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102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sz="6600" dirty="0"/>
              <a:t>אתגרים לניהול </a:t>
            </a:r>
            <a:r>
              <a:rPr lang="he-IL" sz="6600" dirty="0">
                <a:solidFill>
                  <a:schemeClr val="bg2"/>
                </a:solidFill>
              </a:rPr>
              <a:t>בזמן מלחמה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DA4B30-7C61-7437-0A23-7F17FC6FE483}"/>
              </a:ext>
            </a:extLst>
          </p:cNvPr>
          <p:cNvGrpSpPr/>
          <p:nvPr/>
        </p:nvGrpSpPr>
        <p:grpSpPr>
          <a:xfrm>
            <a:off x="838200" y="1930400"/>
            <a:ext cx="10388601" cy="1676400"/>
            <a:chOff x="838200" y="1930400"/>
            <a:chExt cx="10388601" cy="1676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AD6D21-DCC7-5B0B-7519-E4B509D57298}"/>
                </a:ext>
              </a:extLst>
            </p:cNvPr>
            <p:cNvSpPr/>
            <p:nvPr/>
          </p:nvSpPr>
          <p:spPr>
            <a:xfrm>
              <a:off x="838200" y="1930400"/>
              <a:ext cx="10388601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15B6-D324-716A-7018-2F1DCDFFDF41}"/>
                </a:ext>
              </a:extLst>
            </p:cNvPr>
            <p:cNvGrpSpPr/>
            <p:nvPr/>
          </p:nvGrpSpPr>
          <p:grpSpPr>
            <a:xfrm>
              <a:off x="1280581" y="2054149"/>
              <a:ext cx="9630838" cy="1382286"/>
              <a:chOff x="247648" y="2017821"/>
              <a:chExt cx="9630838" cy="1382286"/>
            </a:xfrm>
          </p:grpSpPr>
          <p:sp>
            <p:nvSpPr>
              <p:cNvPr id="20" name="Title 3">
                <a:extLst>
                  <a:ext uri="{FF2B5EF4-FFF2-40B4-BE49-F238E27FC236}">
                    <a16:creationId xmlns:a16="http://schemas.microsoft.com/office/drawing/2014/main" id="{FD144382-F274-F403-A858-B52CB4151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4867" y="2017821"/>
                <a:ext cx="1843619" cy="894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6600" dirty="0"/>
                  <a:t>אתגר 1</a:t>
                </a:r>
              </a:p>
            </p:txBody>
          </p:sp>
          <p:sp>
            <p:nvSpPr>
              <p:cNvPr id="21" name="Title 3">
                <a:extLst>
                  <a:ext uri="{FF2B5EF4-FFF2-40B4-BE49-F238E27FC236}">
                    <a16:creationId xmlns:a16="http://schemas.microsoft.com/office/drawing/2014/main" id="{AD773BE3-C8BA-B2FF-B78C-5721889C1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067" y="2085553"/>
                <a:ext cx="2209800" cy="4233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dirty="0">
                    <a:solidFill>
                      <a:schemeClr val="tx1"/>
                    </a:solidFill>
                  </a:rPr>
                  <a:t>כותרת לאתגר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346F87-C535-276B-917F-DE3D6BFE4D72}"/>
                  </a:ext>
                </a:extLst>
              </p:cNvPr>
              <p:cNvSpPr txBox="1"/>
              <p:nvPr/>
            </p:nvSpPr>
            <p:spPr>
              <a:xfrm>
                <a:off x="247648" y="2476777"/>
                <a:ext cx="7838018" cy="923330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/>
              <a:p>
                <a:pPr algn="r" rtl="1"/>
                <a:r>
                  <a:rPr lang="he-IL" dirty="0"/>
                  <a:t>תיאור לרשום כאן תיאור לרשום כאן תיאור לרשום כאן תיאור לרשום כאן </a:t>
                </a:r>
              </a:p>
              <a:p>
                <a:pPr algn="r" rtl="1"/>
                <a:r>
                  <a:rPr lang="he-IL" dirty="0"/>
                  <a:t>תיאור לרשום כאן תיאור לרשום כאן תיאור לרשום כאן תיאור לרשום כאן </a:t>
                </a:r>
              </a:p>
              <a:p>
                <a:pPr algn="r" rtl="1"/>
                <a:r>
                  <a:rPr lang="he-IL" dirty="0"/>
                  <a:t>תיאור לרשום כאן תיאור לרשום כאן תיאור לרשום כאן תיאור לרשום כאן. 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9DB12-5C77-64D5-49EB-A9AF23BD56F8}"/>
              </a:ext>
            </a:extLst>
          </p:cNvPr>
          <p:cNvGrpSpPr/>
          <p:nvPr/>
        </p:nvGrpSpPr>
        <p:grpSpPr>
          <a:xfrm>
            <a:off x="838199" y="3878261"/>
            <a:ext cx="10388601" cy="1676400"/>
            <a:chOff x="838200" y="1930400"/>
            <a:chExt cx="10388601" cy="1676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1061FB-A6BF-2A81-289D-C52F0198E63A}"/>
                </a:ext>
              </a:extLst>
            </p:cNvPr>
            <p:cNvSpPr/>
            <p:nvPr/>
          </p:nvSpPr>
          <p:spPr>
            <a:xfrm>
              <a:off x="838200" y="1930400"/>
              <a:ext cx="10388601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C8A29A-03EC-18A3-3143-EE523F9CF107}"/>
                </a:ext>
              </a:extLst>
            </p:cNvPr>
            <p:cNvGrpSpPr/>
            <p:nvPr/>
          </p:nvGrpSpPr>
          <p:grpSpPr>
            <a:xfrm>
              <a:off x="1280581" y="2054149"/>
              <a:ext cx="9630838" cy="1382286"/>
              <a:chOff x="247648" y="2017821"/>
              <a:chExt cx="9630838" cy="1382286"/>
            </a:xfrm>
          </p:grpSpPr>
          <p:sp>
            <p:nvSpPr>
              <p:cNvPr id="28" name="Title 3">
                <a:extLst>
                  <a:ext uri="{FF2B5EF4-FFF2-40B4-BE49-F238E27FC236}">
                    <a16:creationId xmlns:a16="http://schemas.microsoft.com/office/drawing/2014/main" id="{7B4B7F8C-ED6E-0E96-AC06-D7775C4853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4867" y="2017821"/>
                <a:ext cx="1843619" cy="894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6600" dirty="0"/>
                  <a:t>אתגר 2</a:t>
                </a:r>
              </a:p>
            </p:txBody>
          </p:sp>
          <p:sp>
            <p:nvSpPr>
              <p:cNvPr id="29" name="Title 3">
                <a:extLst>
                  <a:ext uri="{FF2B5EF4-FFF2-40B4-BE49-F238E27FC236}">
                    <a16:creationId xmlns:a16="http://schemas.microsoft.com/office/drawing/2014/main" id="{1D716BA6-564C-5D05-55B3-3141CB5569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067" y="2085553"/>
                <a:ext cx="2209800" cy="4233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3200" dirty="0">
                    <a:solidFill>
                      <a:schemeClr val="tx1"/>
                    </a:solidFill>
                  </a:rPr>
                  <a:t>כותרת לאתגר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E648A4-2622-B912-7A33-E8DF7B4CCB5C}"/>
                  </a:ext>
                </a:extLst>
              </p:cNvPr>
              <p:cNvSpPr txBox="1"/>
              <p:nvPr/>
            </p:nvSpPr>
            <p:spPr>
              <a:xfrm>
                <a:off x="247648" y="2476777"/>
                <a:ext cx="7838018" cy="923330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/>
              <a:p>
                <a:pPr algn="r" rtl="1"/>
                <a:r>
                  <a:rPr lang="he-IL" dirty="0"/>
                  <a:t>תיאור לרשום כאן תיאור לרשום כאן תיאור לרשום כאן תיאור לרשום כאן </a:t>
                </a:r>
              </a:p>
              <a:p>
                <a:pPr algn="r" rtl="1"/>
                <a:r>
                  <a:rPr lang="he-IL" dirty="0"/>
                  <a:t>תיאור לרשום כאן תיאור לרשום כאן תיאור לרשום כאן תיאור לרשום כאן </a:t>
                </a:r>
              </a:p>
              <a:p>
                <a:pPr algn="r" rtl="1"/>
                <a:r>
                  <a:rPr lang="he-IL" dirty="0"/>
                  <a:t>תיאור לרשום כאן תיאור לרשום כאן תיאור לרשום כאן תיאור לרשום כאן.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841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1D14C-2DAD-B6BD-1BD1-85A0425F1948}"/>
              </a:ext>
            </a:extLst>
          </p:cNvPr>
          <p:cNvSpPr/>
          <p:nvPr/>
        </p:nvSpPr>
        <p:spPr>
          <a:xfrm>
            <a:off x="6469231" y="1930400"/>
            <a:ext cx="4757570" cy="3437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תרומות שגייסנו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144382-F274-F403-A858-B52CB4151AFD}"/>
              </a:ext>
            </a:extLst>
          </p:cNvPr>
          <p:cNvSpPr txBox="1">
            <a:spLocks/>
          </p:cNvSpPr>
          <p:nvPr/>
        </p:nvSpPr>
        <p:spPr>
          <a:xfrm>
            <a:off x="8703733" y="2117546"/>
            <a:ext cx="2209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סוג התרומה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D773BE3-C8BA-B2FF-B78C-5721889C1EA9}"/>
              </a:ext>
            </a:extLst>
          </p:cNvPr>
          <p:cNvSpPr txBox="1">
            <a:spLocks/>
          </p:cNvSpPr>
          <p:nvPr/>
        </p:nvSpPr>
        <p:spPr>
          <a:xfrm>
            <a:off x="8703733" y="2768256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כותרת לתרומה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46F87-C535-276B-917F-DE3D6BFE4D72}"/>
              </a:ext>
            </a:extLst>
          </p:cNvPr>
          <p:cNvSpPr txBox="1"/>
          <p:nvPr/>
        </p:nvSpPr>
        <p:spPr>
          <a:xfrm>
            <a:off x="6671734" y="3418966"/>
            <a:ext cx="4241800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תיאור גיוס תרומה  תיאור גיוס תרומה </a:t>
            </a:r>
          </a:p>
          <a:p>
            <a:pPr algn="r" rtl="1"/>
            <a:r>
              <a:rPr lang="he-IL" dirty="0"/>
              <a:t>תיאור גיוס תרומה תיאור גיוס תרומה תיאור גיוס תרומה, תיאור גיוס תרומה תיאור גיוס תרומה תיאור גיוס תרומה .</a:t>
            </a:r>
          </a:p>
          <a:p>
            <a:pPr algn="r" rtl="1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DA8A7-518A-ED82-364D-103EED96BEC3}"/>
              </a:ext>
            </a:extLst>
          </p:cNvPr>
          <p:cNvSpPr/>
          <p:nvPr/>
        </p:nvSpPr>
        <p:spPr>
          <a:xfrm>
            <a:off x="1007533" y="1913459"/>
            <a:ext cx="4757570" cy="3437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B6F577A-6A5B-A5C9-EDF3-7652829D087F}"/>
              </a:ext>
            </a:extLst>
          </p:cNvPr>
          <p:cNvSpPr txBox="1">
            <a:spLocks/>
          </p:cNvSpPr>
          <p:nvPr/>
        </p:nvSpPr>
        <p:spPr>
          <a:xfrm>
            <a:off x="3242035" y="2100605"/>
            <a:ext cx="2209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1111  ש"ח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ED2DA6D-25DF-FEB8-BCF4-404513F69705}"/>
              </a:ext>
            </a:extLst>
          </p:cNvPr>
          <p:cNvSpPr txBox="1">
            <a:spLocks/>
          </p:cNvSpPr>
          <p:nvPr/>
        </p:nvSpPr>
        <p:spPr>
          <a:xfrm>
            <a:off x="3242035" y="2751315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כותרת לתרומה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5F156-D20B-9712-1073-A1E2D83E71BC}"/>
              </a:ext>
            </a:extLst>
          </p:cNvPr>
          <p:cNvSpPr txBox="1"/>
          <p:nvPr/>
        </p:nvSpPr>
        <p:spPr>
          <a:xfrm>
            <a:off x="1210036" y="3402025"/>
            <a:ext cx="4241800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תיאור גיוס תרומה  תיאור גיוס תרומה </a:t>
            </a:r>
          </a:p>
          <a:p>
            <a:pPr algn="r" rtl="1"/>
            <a:r>
              <a:rPr lang="he-IL" dirty="0"/>
              <a:t>תיאור גיוס תרומה תיאור גיוס תרומה תיאור גיוס תרומה, תיאור גיוס תרומה תיאור גיוס תרומה תיאור גיוס תרומה .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525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1D14C-2DAD-B6BD-1BD1-85A0425F1948}"/>
              </a:ext>
            </a:extLst>
          </p:cNvPr>
          <p:cNvSpPr/>
          <p:nvPr/>
        </p:nvSpPr>
        <p:spPr>
          <a:xfrm>
            <a:off x="6469231" y="1930400"/>
            <a:ext cx="4757570" cy="3437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פעילויות התנדבותיות לתמיכה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144382-F274-F403-A858-B52CB4151AFD}"/>
              </a:ext>
            </a:extLst>
          </p:cNvPr>
          <p:cNvSpPr txBox="1">
            <a:spLocks/>
          </p:cNvSpPr>
          <p:nvPr/>
        </p:nvSpPr>
        <p:spPr>
          <a:xfrm>
            <a:off x="6671733" y="2117546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התנדבות בבית חולים סורוקה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D773BE3-C8BA-B2FF-B78C-5721889C1EA9}"/>
              </a:ext>
            </a:extLst>
          </p:cNvPr>
          <p:cNvSpPr txBox="1">
            <a:spLocks/>
          </p:cNvSpPr>
          <p:nvPr/>
        </p:nvSpPr>
        <p:spPr>
          <a:xfrm>
            <a:off x="8703733" y="2768256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לנפגעי גוש קטיף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46F87-C535-276B-917F-DE3D6BFE4D72}"/>
              </a:ext>
            </a:extLst>
          </p:cNvPr>
          <p:cNvSpPr txBox="1"/>
          <p:nvPr/>
        </p:nvSpPr>
        <p:spPr>
          <a:xfrm>
            <a:off x="6671734" y="3418966"/>
            <a:ext cx="4241800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תיאור התנדבות תיאור גיוס תרומה </a:t>
            </a:r>
          </a:p>
          <a:p>
            <a:pPr algn="r" rtl="1"/>
            <a:r>
              <a:rPr lang="he-IL" dirty="0"/>
              <a:t>תיאור גיוס תרומה תיאור גיוס תרומה תיאור גיוס תרומה, תיאור גיוס תרומה תיאור גיוס תרומה תיאור גיוס תרומה .</a:t>
            </a:r>
          </a:p>
          <a:p>
            <a:pPr algn="r" rtl="1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DA8A7-518A-ED82-364D-103EED96BEC3}"/>
              </a:ext>
            </a:extLst>
          </p:cNvPr>
          <p:cNvSpPr/>
          <p:nvPr/>
        </p:nvSpPr>
        <p:spPr>
          <a:xfrm>
            <a:off x="1007533" y="1913459"/>
            <a:ext cx="4757570" cy="3437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5F156-D20B-9712-1073-A1E2D83E71BC}"/>
              </a:ext>
            </a:extLst>
          </p:cNvPr>
          <p:cNvSpPr txBox="1"/>
          <p:nvPr/>
        </p:nvSpPr>
        <p:spPr>
          <a:xfrm>
            <a:off x="1210036" y="3402025"/>
            <a:ext cx="4241800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תיאור גיוס תרומה  תיאור גיוס תרומה </a:t>
            </a:r>
          </a:p>
          <a:p>
            <a:pPr algn="r" rtl="1"/>
            <a:r>
              <a:rPr lang="he-IL" dirty="0"/>
              <a:t>תיאור גיוס תרומה תיאור גיוס תרומה תיאור גיוס תרומה, תיאור גיוס תרומה תיאור גיוס תרומה תיאור גיוס תרומה .</a:t>
            </a:r>
          </a:p>
          <a:p>
            <a:pPr algn="r" rtl="1"/>
            <a:endParaRPr lang="he-IL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300913E-328B-F00F-7D7E-DB97A7803956}"/>
              </a:ext>
            </a:extLst>
          </p:cNvPr>
          <p:cNvSpPr txBox="1">
            <a:spLocks/>
          </p:cNvSpPr>
          <p:nvPr/>
        </p:nvSpPr>
        <p:spPr>
          <a:xfrm>
            <a:off x="1562100" y="2117546"/>
            <a:ext cx="3889736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התנדבות כותרת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C1E2B7C-1C5C-3AB5-F081-3D4750C904CB}"/>
              </a:ext>
            </a:extLst>
          </p:cNvPr>
          <p:cNvSpPr txBox="1">
            <a:spLocks/>
          </p:cNvSpPr>
          <p:nvPr/>
        </p:nvSpPr>
        <p:spPr>
          <a:xfrm>
            <a:off x="3242036" y="2768256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אזור ההתנדבות</a:t>
            </a:r>
          </a:p>
        </p:txBody>
      </p:sp>
    </p:spTree>
    <p:extLst>
      <p:ext uri="{BB962C8B-B14F-4D97-AF65-F5344CB8AC3E}">
        <p14:creationId xmlns:p14="http://schemas.microsoft.com/office/powerpoint/2010/main" val="385353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1D14C-2DAD-B6BD-1BD1-85A0425F1948}"/>
              </a:ext>
            </a:extLst>
          </p:cNvPr>
          <p:cNvSpPr/>
          <p:nvPr/>
        </p:nvSpPr>
        <p:spPr>
          <a:xfrm>
            <a:off x="5314950" y="1930400"/>
            <a:ext cx="5911851" cy="3067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העשרות בתוך הארגון. </a:t>
            </a:r>
            <a:r>
              <a:rPr lang="he-IL" sz="6600" dirty="0">
                <a:solidFill>
                  <a:schemeClr val="bg2"/>
                </a:solidFill>
              </a:rPr>
              <a:t>חזקים יחד.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144382-F274-F403-A858-B52CB4151AFD}"/>
              </a:ext>
            </a:extLst>
          </p:cNvPr>
          <p:cNvSpPr txBox="1">
            <a:spLocks/>
          </p:cNvSpPr>
          <p:nvPr/>
        </p:nvSpPr>
        <p:spPr>
          <a:xfrm>
            <a:off x="5162550" y="2500417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הרצאה לעובדים בנושא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he-IL" sz="4800" dirty="0"/>
              <a:t>חוסן נפשי בזמן מלחמה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46F87-C535-276B-917F-DE3D6BFE4D72}"/>
              </a:ext>
            </a:extLst>
          </p:cNvPr>
          <p:cNvSpPr txBox="1"/>
          <p:nvPr/>
        </p:nvSpPr>
        <p:spPr>
          <a:xfrm>
            <a:off x="5162550" y="3520829"/>
            <a:ext cx="4241800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טקסט תיאור טקסט תיאור טקסט תיאור טקסט תיאור טקסט תיאור טקסט תיאור </a:t>
            </a:r>
          </a:p>
          <a:p>
            <a:pPr algn="r" rtl="1"/>
            <a:r>
              <a:rPr lang="he-IL" dirty="0"/>
              <a:t>טקסט תיאור טקסט תיאור טקסט תיאור טקסט תיאור טקסט תיאור טקסט תיאור </a:t>
            </a:r>
          </a:p>
          <a:p>
            <a:pPr algn="r" rtl="1"/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6DF67-B663-B509-FC12-ACC05E0F436E}"/>
              </a:ext>
            </a:extLst>
          </p:cNvPr>
          <p:cNvSpPr/>
          <p:nvPr/>
        </p:nvSpPr>
        <p:spPr>
          <a:xfrm>
            <a:off x="9677412" y="1942192"/>
            <a:ext cx="1549390" cy="654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93973EF-710A-A059-45CF-0E03FDC2601F}"/>
              </a:ext>
            </a:extLst>
          </p:cNvPr>
          <p:cNvSpPr txBox="1">
            <a:spLocks/>
          </p:cNvSpPr>
          <p:nvPr/>
        </p:nvSpPr>
        <p:spPr>
          <a:xfrm>
            <a:off x="9715511" y="1997943"/>
            <a:ext cx="1292897" cy="52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3600" dirty="0">
                <a:solidFill>
                  <a:schemeClr val="bg1"/>
                </a:solidFill>
              </a:rPr>
              <a:t>24/10/23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442D24-7826-3AE6-1EC4-1DF479AB33A1}"/>
              </a:ext>
            </a:extLst>
          </p:cNvPr>
          <p:cNvSpPr/>
          <p:nvPr/>
        </p:nvSpPr>
        <p:spPr>
          <a:xfrm>
            <a:off x="15697211" y="3583812"/>
            <a:ext cx="1904977" cy="804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527941B-AB66-678D-80DF-C4831DAB9D35}"/>
              </a:ext>
            </a:extLst>
          </p:cNvPr>
          <p:cNvSpPr txBox="1">
            <a:spLocks/>
          </p:cNvSpPr>
          <p:nvPr/>
        </p:nvSpPr>
        <p:spPr>
          <a:xfrm>
            <a:off x="15697211" y="3715763"/>
            <a:ext cx="1589618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>
                <a:solidFill>
                  <a:schemeClr val="bg1"/>
                </a:solidFill>
              </a:rPr>
              <a:t>28/10/23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15182-BD57-E79C-F487-4C07CF8CF6AD}"/>
              </a:ext>
            </a:extLst>
          </p:cNvPr>
          <p:cNvSpPr/>
          <p:nvPr/>
        </p:nvSpPr>
        <p:spPr>
          <a:xfrm>
            <a:off x="965198" y="1895121"/>
            <a:ext cx="4005147" cy="4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A38B4E4-10CC-A143-F42D-F112E8D7060A}"/>
              </a:ext>
            </a:extLst>
          </p:cNvPr>
          <p:cNvSpPr txBox="1">
            <a:spLocks/>
          </p:cNvSpPr>
          <p:nvPr/>
        </p:nvSpPr>
        <p:spPr>
          <a:xfrm>
            <a:off x="510152" y="3077431"/>
            <a:ext cx="4241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4800" dirty="0"/>
              <a:t>הרצאה להורים שביננו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BA2D-ADC6-FA4F-8C34-8E68B3103B58}"/>
              </a:ext>
            </a:extLst>
          </p:cNvPr>
          <p:cNvSpPr txBox="1"/>
          <p:nvPr/>
        </p:nvSpPr>
        <p:spPr>
          <a:xfrm>
            <a:off x="1333500" y="3793043"/>
            <a:ext cx="3380352" cy="147732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r" rtl="1"/>
            <a:r>
              <a:rPr lang="he-IL" dirty="0"/>
              <a:t>טקסט תיאור טקסט תיאור טקסט תיאור טקסט תיאור טקסט תיאור טקסט תיאור </a:t>
            </a:r>
          </a:p>
          <a:p>
            <a:pPr algn="r" rtl="1"/>
            <a:r>
              <a:rPr lang="he-IL" dirty="0"/>
              <a:t>טקסט תיאור טקסט תיאור טקסט תיאור טקסט תיאור טקסט תיאור טקסט תיאור </a:t>
            </a:r>
          </a:p>
          <a:p>
            <a:pPr algn="r" rtl="1"/>
            <a:endParaRPr lang="he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10C7F6-5C42-9876-8F30-0B1C5A6EE87E}"/>
              </a:ext>
            </a:extLst>
          </p:cNvPr>
          <p:cNvSpPr/>
          <p:nvPr/>
        </p:nvSpPr>
        <p:spPr>
          <a:xfrm>
            <a:off x="3420956" y="1906913"/>
            <a:ext cx="1549390" cy="654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C4F5DDB-BD14-305E-70BB-9EA97C04FF8D}"/>
              </a:ext>
            </a:extLst>
          </p:cNvPr>
          <p:cNvSpPr txBox="1">
            <a:spLocks/>
          </p:cNvSpPr>
          <p:nvPr/>
        </p:nvSpPr>
        <p:spPr>
          <a:xfrm>
            <a:off x="3459055" y="1962664"/>
            <a:ext cx="1292897" cy="52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he-IL" sz="3600" dirty="0">
                <a:solidFill>
                  <a:schemeClr val="bg1"/>
                </a:solidFill>
              </a:rPr>
              <a:t>28/10/23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0870F-D5CC-36CE-433F-3357F9C429FC}"/>
              </a:ext>
            </a:extLst>
          </p:cNvPr>
          <p:cNvSpPr/>
          <p:nvPr/>
        </p:nvSpPr>
        <p:spPr>
          <a:xfrm>
            <a:off x="9677412" y="2851063"/>
            <a:ext cx="1549389" cy="1842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29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flag with a star on it&#10;&#10;Description automatically generated">
            <a:extLst>
              <a:ext uri="{FF2B5EF4-FFF2-40B4-BE49-F238E27FC236}">
                <a16:creationId xmlns:a16="http://schemas.microsoft.com/office/drawing/2014/main" id="{982459D8-9EBA-9280-D796-B88E8E9879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6600" dirty="0"/>
              <a:t>פעולות הארגון להמשך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7EFD6C-59EF-51E4-51C4-F11F1867051C}"/>
              </a:ext>
            </a:extLst>
          </p:cNvPr>
          <p:cNvGrpSpPr/>
          <p:nvPr/>
        </p:nvGrpSpPr>
        <p:grpSpPr>
          <a:xfrm>
            <a:off x="4267200" y="1804106"/>
            <a:ext cx="7086600" cy="1298972"/>
            <a:chOff x="4267200" y="2130028"/>
            <a:chExt cx="7086600" cy="1298972"/>
          </a:xfrm>
        </p:grpSpPr>
        <p:sp>
          <p:nvSpPr>
            <p:cNvPr id="2" name="Title 3">
              <a:extLst>
                <a:ext uri="{FF2B5EF4-FFF2-40B4-BE49-F238E27FC236}">
                  <a16:creationId xmlns:a16="http://schemas.microsoft.com/office/drawing/2014/main" id="{B8DFE46C-893F-CBBB-E0B8-D9DB1069E7AD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130028"/>
              <a:ext cx="2209800" cy="6507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4800" dirty="0"/>
                <a:t>נושא </a:t>
              </a:r>
              <a:r>
                <a:rPr lang="he-IL" sz="4800" dirty="0" err="1"/>
                <a:t>נושא</a:t>
              </a:r>
              <a:endParaRPr lang="he-IL" sz="4800" dirty="0"/>
            </a:p>
          </p:txBody>
        </p:sp>
        <p:sp>
          <p:nvSpPr>
            <p:cNvPr id="3" name="Title 3">
              <a:extLst>
                <a:ext uri="{FF2B5EF4-FFF2-40B4-BE49-F238E27FC236}">
                  <a16:creationId xmlns:a16="http://schemas.microsoft.com/office/drawing/2014/main" id="{80100EF0-9F01-BCF2-2AE9-865204D72C01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780738"/>
              <a:ext cx="2209800" cy="423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3200" dirty="0">
                  <a:solidFill>
                    <a:schemeClr val="tx1"/>
                  </a:solidFill>
                </a:rPr>
                <a:t>תת נושא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A6BCF8-F326-AF8E-42AB-87A7ABDF21BB}"/>
                </a:ext>
              </a:extLst>
            </p:cNvPr>
            <p:cNvSpPr txBox="1"/>
            <p:nvPr/>
          </p:nvSpPr>
          <p:spPr>
            <a:xfrm>
              <a:off x="4538133" y="2241153"/>
              <a:ext cx="464396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/>
                <a:t>פעולות להמשך פעולות להמשך </a:t>
              </a:r>
            </a:p>
            <a:p>
              <a:pPr algn="r" rtl="1"/>
              <a:r>
                <a:rPr lang="he-IL" dirty="0"/>
                <a:t>פעולות להמשך  תיאור, פעולות להמשך פעולות להמשך </a:t>
              </a:r>
              <a:r>
                <a:rPr lang="en-US" dirty="0"/>
                <a:t> </a:t>
              </a:r>
              <a:r>
                <a:rPr lang="he-IL" dirty="0"/>
                <a:t>פעולות להמשך פעולות להמשך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B32380-EA10-54DE-52CB-FAA268F1A424}"/>
                </a:ext>
              </a:extLst>
            </p:cNvPr>
            <p:cNvCxnSpPr/>
            <p:nvPr/>
          </p:nvCxnSpPr>
          <p:spPr>
            <a:xfrm flipH="1">
              <a:off x="4267200" y="3429000"/>
              <a:ext cx="708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74135A-B743-C83D-5C70-818FB8E24489}"/>
              </a:ext>
            </a:extLst>
          </p:cNvPr>
          <p:cNvGrpSpPr/>
          <p:nvPr/>
        </p:nvGrpSpPr>
        <p:grpSpPr>
          <a:xfrm>
            <a:off x="4267200" y="3254088"/>
            <a:ext cx="7086600" cy="1298972"/>
            <a:chOff x="4267200" y="2130028"/>
            <a:chExt cx="7086600" cy="1298972"/>
          </a:xfrm>
        </p:grpSpPr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054D6379-1A80-C5B0-5CA1-2197FEBEC54A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130028"/>
              <a:ext cx="2209800" cy="6507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4800" dirty="0"/>
                <a:t>נושא </a:t>
              </a:r>
              <a:r>
                <a:rPr lang="he-IL" sz="4800" dirty="0" err="1"/>
                <a:t>נושא</a:t>
              </a:r>
              <a:endParaRPr lang="he-IL" sz="4800" dirty="0"/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2A73B4CE-3892-C95C-9D52-525ED813069A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780738"/>
              <a:ext cx="2209800" cy="423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3200" dirty="0">
                  <a:solidFill>
                    <a:schemeClr val="tx1"/>
                  </a:solidFill>
                </a:rPr>
                <a:t>תת נושא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77A2F4-9F62-5183-FB7B-44B80C5E17D2}"/>
                </a:ext>
              </a:extLst>
            </p:cNvPr>
            <p:cNvSpPr txBox="1"/>
            <p:nvPr/>
          </p:nvSpPr>
          <p:spPr>
            <a:xfrm>
              <a:off x="4538133" y="2241153"/>
              <a:ext cx="464396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/>
                <a:t>פעולות להמשך פעולות להמשך </a:t>
              </a:r>
            </a:p>
            <a:p>
              <a:pPr algn="r" rtl="1"/>
              <a:r>
                <a:rPr lang="he-IL" dirty="0"/>
                <a:t>פעולות להמשך  תיאור, פעולות להמשך פעולות להמשך </a:t>
              </a:r>
              <a:r>
                <a:rPr lang="en-US" dirty="0"/>
                <a:t> </a:t>
              </a:r>
              <a:r>
                <a:rPr lang="he-IL" dirty="0"/>
                <a:t>פעולות להמשך פעולות להמשך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613347-09BB-E7A6-144F-54AA13406246}"/>
                </a:ext>
              </a:extLst>
            </p:cNvPr>
            <p:cNvCxnSpPr/>
            <p:nvPr/>
          </p:nvCxnSpPr>
          <p:spPr>
            <a:xfrm flipH="1">
              <a:off x="4267200" y="3429000"/>
              <a:ext cx="708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372227-6FC5-45A1-25A7-96D4057668C1}"/>
              </a:ext>
            </a:extLst>
          </p:cNvPr>
          <p:cNvGrpSpPr/>
          <p:nvPr/>
        </p:nvGrpSpPr>
        <p:grpSpPr>
          <a:xfrm>
            <a:off x="4267200" y="4691851"/>
            <a:ext cx="7086600" cy="1298972"/>
            <a:chOff x="4267200" y="2130028"/>
            <a:chExt cx="7086600" cy="1298972"/>
          </a:xfrm>
        </p:grpSpPr>
        <p:sp>
          <p:nvSpPr>
            <p:cNvPr id="19" name="Title 3">
              <a:extLst>
                <a:ext uri="{FF2B5EF4-FFF2-40B4-BE49-F238E27FC236}">
                  <a16:creationId xmlns:a16="http://schemas.microsoft.com/office/drawing/2014/main" id="{BE51BBEB-3D31-F563-2EBE-B6E1C9B5E4F8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130028"/>
              <a:ext cx="2209800" cy="6507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4800" dirty="0"/>
                <a:t>נושא </a:t>
              </a:r>
              <a:r>
                <a:rPr lang="he-IL" sz="4800" dirty="0" err="1"/>
                <a:t>נושא</a:t>
              </a:r>
              <a:endParaRPr lang="he-IL" sz="4800" dirty="0"/>
            </a:p>
          </p:txBody>
        </p:sp>
        <p:sp>
          <p:nvSpPr>
            <p:cNvPr id="20" name="Title 3">
              <a:extLst>
                <a:ext uri="{FF2B5EF4-FFF2-40B4-BE49-F238E27FC236}">
                  <a16:creationId xmlns:a16="http://schemas.microsoft.com/office/drawing/2014/main" id="{55A031EB-FE22-B7A0-D39F-E8A6843A2997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780738"/>
              <a:ext cx="2209800" cy="423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3200" dirty="0">
                  <a:solidFill>
                    <a:schemeClr val="tx1"/>
                  </a:solidFill>
                </a:rPr>
                <a:t>תת נושא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2C349D-1C88-2F0F-33B6-9A73B25CC114}"/>
                </a:ext>
              </a:extLst>
            </p:cNvPr>
            <p:cNvSpPr txBox="1"/>
            <p:nvPr/>
          </p:nvSpPr>
          <p:spPr>
            <a:xfrm>
              <a:off x="4538133" y="2241153"/>
              <a:ext cx="464396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/>
                <a:t>פעולות להמשך פעולות להמשך </a:t>
              </a:r>
            </a:p>
            <a:p>
              <a:pPr algn="r" rtl="1"/>
              <a:r>
                <a:rPr lang="he-IL" dirty="0"/>
                <a:t>פעולות להמשך  תיאור, פעולות להמשך פעולות להמשך </a:t>
              </a:r>
              <a:r>
                <a:rPr lang="en-US" dirty="0"/>
                <a:t> </a:t>
              </a:r>
              <a:r>
                <a:rPr lang="he-IL" dirty="0"/>
                <a:t>פעולות להמשך פעולות להמשך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C05F53-25E7-072E-2513-F887BDFE377A}"/>
                </a:ext>
              </a:extLst>
            </p:cNvPr>
            <p:cNvCxnSpPr/>
            <p:nvPr/>
          </p:nvCxnSpPr>
          <p:spPr>
            <a:xfrm flipH="1">
              <a:off x="4267200" y="3429000"/>
              <a:ext cx="708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61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A2F1-3F05-E8DE-2775-18FB7B3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600" dirty="0"/>
              <a:t>שמות הנופלים</a:t>
            </a:r>
          </a:p>
        </p:txBody>
      </p:sp>
      <p:sp>
        <p:nvSpPr>
          <p:cNvPr id="13" name="Oval 12" descr="A close-up of a candle&#10;&#10;Description automatically generated">
            <a:extLst>
              <a:ext uri="{FF2B5EF4-FFF2-40B4-BE49-F238E27FC236}">
                <a16:creationId xmlns:a16="http://schemas.microsoft.com/office/drawing/2014/main" id="{372D62E8-7486-8CA4-8586-5EA5B22FEA9E}"/>
              </a:ext>
            </a:extLst>
          </p:cNvPr>
          <p:cNvSpPr/>
          <p:nvPr/>
        </p:nvSpPr>
        <p:spPr>
          <a:xfrm>
            <a:off x="10048876" y="2130028"/>
            <a:ext cx="1046691" cy="1046691"/>
          </a:xfrm>
          <a:prstGeom prst="ellipse">
            <a:avLst/>
          </a:pr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e-IL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144382-F274-F403-A858-B52CB4151AFD}"/>
              </a:ext>
            </a:extLst>
          </p:cNvPr>
          <p:cNvSpPr txBox="1">
            <a:spLocks/>
          </p:cNvSpPr>
          <p:nvPr/>
        </p:nvSpPr>
        <p:spPr>
          <a:xfrm>
            <a:off x="7552266" y="2130028"/>
            <a:ext cx="2209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שם הנופל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D773BE3-C8BA-B2FF-B78C-5721889C1EA9}"/>
              </a:ext>
            </a:extLst>
          </p:cNvPr>
          <p:cNvSpPr txBox="1">
            <a:spLocks/>
          </p:cNvSpPr>
          <p:nvPr/>
        </p:nvSpPr>
        <p:spPr>
          <a:xfrm>
            <a:off x="7552266" y="2780738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תפקיד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46F87-C535-276B-917F-DE3D6BFE4D72}"/>
              </a:ext>
            </a:extLst>
          </p:cNvPr>
          <p:cNvSpPr txBox="1"/>
          <p:nvPr/>
        </p:nvSpPr>
        <p:spPr>
          <a:xfrm>
            <a:off x="3371851" y="2241153"/>
            <a:ext cx="42185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תיאור המקרה, תיאור המקרה תיאור המקרה, תיאור המקרה </a:t>
            </a:r>
          </a:p>
          <a:p>
            <a:pPr algn="r" rtl="1"/>
            <a:r>
              <a:rPr lang="he-IL" dirty="0"/>
              <a:t>תיאור המקרה, תיאור המקרה </a:t>
            </a:r>
          </a:p>
          <a:p>
            <a:pPr algn="r" rtl="1"/>
            <a:endParaRPr lang="he-IL" dirty="0"/>
          </a:p>
        </p:txBody>
      </p:sp>
      <p:sp>
        <p:nvSpPr>
          <p:cNvPr id="26" name="Oval 25" descr="A close-up of a candle&#10;&#10;Description automatically generated">
            <a:extLst>
              <a:ext uri="{FF2B5EF4-FFF2-40B4-BE49-F238E27FC236}">
                <a16:creationId xmlns:a16="http://schemas.microsoft.com/office/drawing/2014/main" id="{168A9EEE-685B-B43C-75CF-FA38779E58D7}"/>
              </a:ext>
            </a:extLst>
          </p:cNvPr>
          <p:cNvSpPr/>
          <p:nvPr/>
        </p:nvSpPr>
        <p:spPr>
          <a:xfrm>
            <a:off x="10048876" y="3708839"/>
            <a:ext cx="1046691" cy="1046691"/>
          </a:xfrm>
          <a:prstGeom prst="ellipse">
            <a:avLst/>
          </a:pr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e-IL"/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E8226E59-C486-8B89-24BC-1BF8D4C593AE}"/>
              </a:ext>
            </a:extLst>
          </p:cNvPr>
          <p:cNvSpPr txBox="1">
            <a:spLocks/>
          </p:cNvSpPr>
          <p:nvPr/>
        </p:nvSpPr>
        <p:spPr>
          <a:xfrm>
            <a:off x="7552266" y="3708839"/>
            <a:ext cx="2209800" cy="650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שם הנופל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B83F139F-8D00-B47B-D21C-121D34A377AF}"/>
              </a:ext>
            </a:extLst>
          </p:cNvPr>
          <p:cNvSpPr txBox="1">
            <a:spLocks/>
          </p:cNvSpPr>
          <p:nvPr/>
        </p:nvSpPr>
        <p:spPr>
          <a:xfrm>
            <a:off x="7552266" y="4359549"/>
            <a:ext cx="2209800" cy="4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chemeClr val="tx1"/>
                </a:solidFill>
              </a:rPr>
              <a:t>תפקיד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3FDD7-0F1D-5A24-6398-854772BF4813}"/>
              </a:ext>
            </a:extLst>
          </p:cNvPr>
          <p:cNvSpPr txBox="1"/>
          <p:nvPr/>
        </p:nvSpPr>
        <p:spPr>
          <a:xfrm>
            <a:off x="3371851" y="3819964"/>
            <a:ext cx="42185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תיאור המקרה, תיאור המקרה תיאור המקרה, תיאור המקרה </a:t>
            </a:r>
          </a:p>
          <a:p>
            <a:pPr algn="r" rtl="1"/>
            <a:r>
              <a:rPr lang="he-IL" dirty="0"/>
              <a:t>תיאור המקרה, תיאור המקרה </a:t>
            </a:r>
          </a:p>
          <a:p>
            <a:pPr algn="r" rtl="1"/>
            <a:endParaRPr lang="he-I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1AED9B-9EA5-28AB-4493-94A51D9C2250}"/>
              </a:ext>
            </a:extLst>
          </p:cNvPr>
          <p:cNvGrpSpPr/>
          <p:nvPr/>
        </p:nvGrpSpPr>
        <p:grpSpPr>
          <a:xfrm>
            <a:off x="3371851" y="3429000"/>
            <a:ext cx="7981950" cy="1578811"/>
            <a:chOff x="4792133" y="3429000"/>
            <a:chExt cx="6561667" cy="157881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28B206-732A-262A-DF06-1144F7317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2133" y="3429000"/>
              <a:ext cx="6561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67413C-B6E0-A0A3-C4BC-47D5EA41D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2133" y="5007811"/>
              <a:ext cx="6561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 descr="A close-up of a candle&#10;&#10;Description automatically generated">
            <a:extLst>
              <a:ext uri="{FF2B5EF4-FFF2-40B4-BE49-F238E27FC236}">
                <a16:creationId xmlns:a16="http://schemas.microsoft.com/office/drawing/2014/main" id="{1D43C93A-2005-8393-050C-457691F94410}"/>
              </a:ext>
            </a:extLst>
          </p:cNvPr>
          <p:cNvSpPr/>
          <p:nvPr/>
        </p:nvSpPr>
        <p:spPr>
          <a:xfrm>
            <a:off x="-2287058" y="947520"/>
            <a:ext cx="4987923" cy="4987923"/>
          </a:xfrm>
          <a:prstGeom prst="ellipse">
            <a:avLst/>
          </a:prstGeo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959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srael">
      <a:dk1>
        <a:srgbClr val="333333"/>
      </a:dk1>
      <a:lt1>
        <a:srgbClr val="FFFFFF"/>
      </a:lt1>
      <a:dk2>
        <a:srgbClr val="101964"/>
      </a:dk2>
      <a:lt2>
        <a:srgbClr val="0070C0"/>
      </a:lt2>
      <a:accent1>
        <a:srgbClr val="C6DCE8"/>
      </a:accent1>
      <a:accent2>
        <a:srgbClr val="0089B1"/>
      </a:accent2>
      <a:accent3>
        <a:srgbClr val="101964"/>
      </a:accent3>
      <a:accent4>
        <a:srgbClr val="E8E8E8"/>
      </a:accent4>
      <a:accent5>
        <a:srgbClr val="0089B1"/>
      </a:accent5>
      <a:accent6>
        <a:srgbClr val="0089B1"/>
      </a:accent6>
      <a:hlink>
        <a:srgbClr val="022D6F"/>
      </a:hlink>
      <a:folHlink>
        <a:srgbClr val="022D6F"/>
      </a:folHlink>
    </a:clrScheme>
    <a:fontScheme name="Custom 32">
      <a:majorFont>
        <a:latin typeface="Heebo"/>
        <a:ea typeface=""/>
        <a:cs typeface="Karantina"/>
      </a:majorFont>
      <a:minorFont>
        <a:latin typeface="Calibri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591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Heebo</vt:lpstr>
      <vt:lpstr>Calibri</vt:lpstr>
      <vt:lpstr>Arial</vt:lpstr>
      <vt:lpstr>Office Theme</vt:lpstr>
      <vt:lpstr>יחד ננצח.</vt:lpstr>
      <vt:lpstr>ריכוז עדכונים</vt:lpstr>
      <vt:lpstr>כוח אדם בחברה</vt:lpstr>
      <vt:lpstr>אתגרים לניהול בזמן מלחמה</vt:lpstr>
      <vt:lpstr>תרומות שגייסנו</vt:lpstr>
      <vt:lpstr>פעילויות התנדבותיות לתמיכה</vt:lpstr>
      <vt:lpstr>העשרות בתוך הארגון. חזקים יחד.</vt:lpstr>
      <vt:lpstr>פעולות הארגון להמשך</vt:lpstr>
      <vt:lpstr>שמות הנופלים</vt:lpstr>
      <vt:lpstr>תמונות מהעורף</vt:lpstr>
      <vt:lpstr>סיוע לעובדים בזמן חירום</vt:lpstr>
      <vt:lpstr>יחד ננצח.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racheli bar david</dc:creator>
  <cp:lastModifiedBy>racheli bar david</cp:lastModifiedBy>
  <cp:revision>15</cp:revision>
  <dcterms:created xsi:type="dcterms:W3CDTF">2023-10-23T08:50:39Z</dcterms:created>
  <dcterms:modified xsi:type="dcterms:W3CDTF">2023-10-25T08:17:45Z</dcterms:modified>
</cp:coreProperties>
</file>